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8" r:id="rId3"/>
    <p:sldId id="312" r:id="rId4"/>
    <p:sldId id="306" r:id="rId5"/>
    <p:sldId id="293" r:id="rId6"/>
    <p:sldId id="294" r:id="rId7"/>
    <p:sldId id="296" r:id="rId8"/>
    <p:sldId id="307" r:id="rId9"/>
    <p:sldId id="305" r:id="rId10"/>
    <p:sldId id="308" r:id="rId11"/>
    <p:sldId id="313" r:id="rId12"/>
    <p:sldId id="297" r:id="rId13"/>
    <p:sldId id="292" r:id="rId14"/>
    <p:sldId id="298" r:id="rId15"/>
    <p:sldId id="299" r:id="rId16"/>
    <p:sldId id="304" r:id="rId17"/>
    <p:sldId id="301" r:id="rId18"/>
    <p:sldId id="311" r:id="rId19"/>
    <p:sldId id="310" r:id="rId20"/>
    <p:sldId id="302" r:id="rId21"/>
    <p:sldId id="271" r:id="rId22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97" autoAdjust="0"/>
  </p:normalViewPr>
  <p:slideViewPr>
    <p:cSldViewPr>
      <p:cViewPr varScale="1">
        <p:scale>
          <a:sx n="112" d="100"/>
          <a:sy n="112" d="100"/>
        </p:scale>
        <p:origin x="15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5696A-BFFA-42DB-8064-F1FA2C6029CB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436CC-4EB1-4CF8-A205-FC6D93239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99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6414" cy="465455"/>
          </a:xfrm>
          <a:prstGeom prst="rect">
            <a:avLst/>
          </a:prstGeom>
        </p:spPr>
        <p:txBody>
          <a:bodyPr vert="horz" lIns="93485" tIns="46743" rIns="93485" bIns="4674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8" y="0"/>
            <a:ext cx="3056414" cy="465455"/>
          </a:xfrm>
          <a:prstGeom prst="rect">
            <a:avLst/>
          </a:prstGeom>
        </p:spPr>
        <p:txBody>
          <a:bodyPr vert="horz" lIns="93485" tIns="46743" rIns="93485" bIns="46743" rtlCol="0"/>
          <a:lstStyle>
            <a:lvl1pPr algn="r">
              <a:defRPr sz="1200"/>
            </a:lvl1pPr>
          </a:lstStyle>
          <a:p>
            <a:fld id="{86174139-D69E-4616-B616-BEB7A3165BAB}" type="datetimeFigureOut">
              <a:rPr lang="en-US" smtClean="0"/>
              <a:t>11/4/2016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6913"/>
            <a:ext cx="4656137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85" tIns="46743" rIns="93485" bIns="4674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85" tIns="46743" rIns="93485" bIns="467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29"/>
            <a:ext cx="3056414" cy="465455"/>
          </a:xfrm>
          <a:prstGeom prst="rect">
            <a:avLst/>
          </a:prstGeom>
        </p:spPr>
        <p:txBody>
          <a:bodyPr vert="horz" lIns="93485" tIns="46743" rIns="93485" bIns="4674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8" y="8842029"/>
            <a:ext cx="3056414" cy="465455"/>
          </a:xfrm>
          <a:prstGeom prst="rect">
            <a:avLst/>
          </a:prstGeom>
        </p:spPr>
        <p:txBody>
          <a:bodyPr vert="horz" lIns="93485" tIns="46743" rIns="93485" bIns="46743" rtlCol="0" anchor="b"/>
          <a:lstStyle>
            <a:lvl1pPr algn="r">
              <a:defRPr sz="1200"/>
            </a:lvl1pPr>
          </a:lstStyle>
          <a:p>
            <a:fld id="{E850EE61-123A-4A75-9BB0-A9A57C886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96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6913"/>
            <a:ext cx="4656137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286" indent="-175286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EE61-123A-4A75-9BB0-A9A57C8864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7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EE61-123A-4A75-9BB0-A9A57C88640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4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EE61-123A-4A75-9BB0-A9A57C88640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6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EE61-123A-4A75-9BB0-A9A57C8864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3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EE61-123A-4A75-9BB0-A9A57C88640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59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EE61-123A-4A75-9BB0-A9A57C88640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1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6913"/>
            <a:ext cx="4656137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0EE61-123A-4A75-9BB0-A9A57C88640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6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265FF-2959-4556-A9DD-BE0AC4533A63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304E-903B-46C1-B4EB-A31627490F56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5DBF-686D-43EA-A9FB-21B48FAB7EC4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C534-9D1C-4DAD-AC63-ED8D8543BA68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55B69-719C-4D3A-8B47-56ACACF0A116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3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347E-4398-4450-ABA8-EA3D2FBBBF4A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9C03A-80F5-4B57-8634-F6A80871D5DC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4842F-0080-4728-B225-1885055C7A46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43F-1A77-4F64-AB28-0F804D7D3EAB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1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5EB2-D91E-483B-A906-5C130E23D90E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A6A7-D9A8-44C4-B70E-21ABC426DCF0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79DCA-3488-4A4F-AE42-4D65A1400E38}" type="datetime1">
              <a:rPr lang="en-US" smtClean="0"/>
              <a:t>11/4/2016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9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Calibri" panose="020F0502020204030204" pitchFamily="34" charset="0"/>
        <a:buChar char="‒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ingates.net/nonprofit-board-governance/" TargetMode="External"/><Relationship Id="rId7" Type="http://schemas.openxmlformats.org/officeDocument/2006/relationships/hyperlink" Target="https://www.boardsource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olicygovernance.com/" TargetMode="External"/><Relationship Id="rId5" Type="http://schemas.openxmlformats.org/officeDocument/2006/relationships/hyperlink" Target="http://leapofreason.org/" TargetMode="External"/><Relationship Id="rId4" Type="http://schemas.openxmlformats.org/officeDocument/2006/relationships/hyperlink" Target="https://learn.guidestar.org/platinu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371600"/>
            <a:ext cx="8610600" cy="1924052"/>
          </a:xfrm>
          <a:noFill/>
        </p:spPr>
        <p:txBody>
          <a:bodyPr>
            <a:normAutofit/>
          </a:bodyPr>
          <a:lstStyle/>
          <a:p>
            <a:r>
              <a:rPr lang="en-US" sz="5300" dirty="0"/>
              <a:t>Are We Getting Results Yet?</a:t>
            </a:r>
            <a:br>
              <a:rPr lang="en-US" sz="5300" dirty="0"/>
            </a:br>
            <a:br>
              <a:rPr lang="en-US" dirty="0"/>
            </a:br>
            <a:r>
              <a:rPr lang="en-US" sz="2400" dirty="0"/>
              <a:t>The Board’s Role in Measuring and Monitoring Performance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950" y="3657600"/>
            <a:ext cx="6972300" cy="1314450"/>
          </a:xfrm>
        </p:spPr>
        <p:txBody>
          <a:bodyPr>
            <a:normAutofit/>
          </a:bodyPr>
          <a:lstStyle/>
          <a:p>
            <a:r>
              <a:rPr lang="en-US" sz="1600" i="1" dirty="0">
                <a:solidFill>
                  <a:schemeClr val="tx1"/>
                </a:solidFill>
              </a:rPr>
              <a:t>United Way of Dane County</a:t>
            </a:r>
          </a:p>
          <a:p>
            <a:r>
              <a:rPr lang="en-US" sz="1600" i="1" dirty="0">
                <a:solidFill>
                  <a:schemeClr val="tx1"/>
                </a:solidFill>
              </a:rPr>
              <a:t>Leadership Development for Nonprofit Board Members Conference</a:t>
            </a:r>
          </a:p>
          <a:p>
            <a:r>
              <a:rPr lang="en-US" sz="1600" i="1" dirty="0">
                <a:solidFill>
                  <a:schemeClr val="tx1"/>
                </a:solidFill>
              </a:rPr>
              <a:t>November 5, 2016</a:t>
            </a:r>
          </a:p>
          <a:p>
            <a:r>
              <a:rPr lang="en-US" sz="1600" i="1" dirty="0">
                <a:solidFill>
                  <a:schemeClr val="tx1"/>
                </a:solidFill>
              </a:rPr>
              <a:t>Robin Gates</a:t>
            </a:r>
          </a:p>
        </p:txBody>
      </p:sp>
    </p:spTree>
    <p:extLst>
      <p:ext uri="{BB962C8B-B14F-4D97-AF65-F5344CB8AC3E}">
        <p14:creationId xmlns:p14="http://schemas.microsoft.com/office/powerpoint/2010/main" val="37958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343" y="24429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Case Study – Nature Conservancy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89175" y="6381277"/>
            <a:ext cx="2133600" cy="365125"/>
          </a:xfrm>
        </p:spPr>
        <p:txBody>
          <a:bodyPr/>
          <a:lstStyle/>
          <a:p>
            <a:fld id="{31D7B88A-44B3-4558-BD7F-421C038B1113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24000"/>
            <a:ext cx="4267200" cy="4583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75" y="2662958"/>
            <a:ext cx="3524037" cy="2001149"/>
          </a:xfrm>
          <a:prstGeom prst="rect">
            <a:avLst/>
          </a:prstGeom>
        </p:spPr>
      </p:pic>
      <p:sp>
        <p:nvSpPr>
          <p:cNvPr id="10" name="Arrow: Right 9"/>
          <p:cNvSpPr/>
          <p:nvPr/>
        </p:nvSpPr>
        <p:spPr>
          <a:xfrm>
            <a:off x="3901431" y="3511133"/>
            <a:ext cx="577944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374975" y="2668886"/>
            <a:ext cx="1295400" cy="4861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88375" y="2668886"/>
            <a:ext cx="1663029" cy="4861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Connector: Curved 12"/>
          <p:cNvCxnSpPr>
            <a:stCxn id="8" idx="0"/>
            <a:endCxn id="3" idx="1"/>
          </p:cNvCxnSpPr>
          <p:nvPr/>
        </p:nvCxnSpPr>
        <p:spPr>
          <a:xfrm rot="16200000" flipH="1">
            <a:off x="4306687" y="-517911"/>
            <a:ext cx="71198" cy="6444792"/>
          </a:xfrm>
          <a:prstGeom prst="curvedConnector3">
            <a:avLst>
              <a:gd name="adj1" fmla="val -561132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9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/>
              <a:t>Case Study – Engineers Without Borders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50" y="1143000"/>
            <a:ext cx="8517099" cy="50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24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The Monitoring Process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066801"/>
            <a:ext cx="8458200" cy="3962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Establish desired outcomes or results – board agreement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Develop operational interpretation of outcomes (CEO)</a:t>
            </a:r>
          </a:p>
          <a:p>
            <a:pPr marL="914400" lvl="1" indent="-457200"/>
            <a:r>
              <a:rPr lang="en-US" dirty="0"/>
              <a:t>What does this mean in the real world</a:t>
            </a:r>
          </a:p>
          <a:p>
            <a:pPr marL="914400" lvl="1" indent="-457200"/>
            <a:r>
              <a:rPr lang="en-US" dirty="0"/>
              <a:t>What performance level is acceptable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Gather and review evidence regarding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Conclude whether outcome is being met or not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Board takes action as appropriate</a:t>
            </a:r>
          </a:p>
          <a:p>
            <a:pPr marL="914400" lvl="1" indent="-457200"/>
            <a:r>
              <a:rPr lang="en-US" dirty="0"/>
              <a:t>Accept report</a:t>
            </a:r>
          </a:p>
          <a:p>
            <a:pPr marL="914400" lvl="1" indent="-457200"/>
            <a:r>
              <a:rPr lang="en-US" dirty="0"/>
              <a:t>Accept report with qualifications or required actions</a:t>
            </a:r>
          </a:p>
          <a:p>
            <a:pPr marL="614362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4572000"/>
            <a:ext cx="5653738" cy="206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Monitoring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4654" y="399125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CEO report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371425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Direct inspection by the board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32" y="1552853"/>
            <a:ext cx="2397536" cy="2416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68" y="1865567"/>
            <a:ext cx="2385373" cy="17901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6" y="1978126"/>
            <a:ext cx="2540996" cy="142931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10666" y="3995222"/>
            <a:ext cx="192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Independent audit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400" y="5403203"/>
            <a:ext cx="8839200" cy="369332"/>
            <a:chOff x="152400" y="5403203"/>
            <a:chExt cx="883920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152400" y="5403203"/>
              <a:ext cx="8839200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Policy           Interpretation           Evidence          Compliance (yes/no)          Acceptance/Action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2819400" y="5511669"/>
              <a:ext cx="401782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5481180"/>
              <a:ext cx="437177" cy="21337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1300" y="5503416"/>
              <a:ext cx="437177" cy="213378"/>
            </a:xfrm>
            <a:prstGeom prst="rect">
              <a:avLst/>
            </a:prstGeom>
          </p:spPr>
        </p:pic>
        <p:sp>
          <p:nvSpPr>
            <p:cNvPr id="23" name="Right Arrow 14"/>
            <p:cNvSpPr/>
            <p:nvPr/>
          </p:nvSpPr>
          <p:spPr>
            <a:xfrm>
              <a:off x="914400" y="5511669"/>
              <a:ext cx="3810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6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78509"/>
          </a:xfrm>
        </p:spPr>
        <p:txBody>
          <a:bodyPr>
            <a:normAutofit/>
          </a:bodyPr>
          <a:lstStyle/>
          <a:p>
            <a:r>
              <a:rPr lang="en-US" sz="3600" dirty="0"/>
              <a:t>Example -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85" y="950310"/>
            <a:ext cx="8586230" cy="54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Board Monitoring of Operations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conditions or performance that are unacceptable</a:t>
            </a:r>
          </a:p>
          <a:p>
            <a:pPr lvl="1"/>
            <a:r>
              <a:rPr lang="en-US" dirty="0"/>
              <a:t>Illegal</a:t>
            </a:r>
          </a:p>
          <a:p>
            <a:pPr lvl="1"/>
            <a:r>
              <a:rPr lang="en-US" dirty="0"/>
              <a:t>Unethical</a:t>
            </a:r>
          </a:p>
          <a:p>
            <a:pPr lvl="1"/>
            <a:r>
              <a:rPr lang="en-US" dirty="0"/>
              <a:t>Too risky</a:t>
            </a:r>
          </a:p>
          <a:p>
            <a:pPr lvl="1"/>
            <a:r>
              <a:rPr lang="en-US" dirty="0"/>
              <a:t>Imprudent</a:t>
            </a:r>
          </a:p>
          <a:p>
            <a:r>
              <a:rPr lang="en-US" dirty="0"/>
              <a:t>CEO practical interpretation of limitations</a:t>
            </a:r>
          </a:p>
          <a:p>
            <a:r>
              <a:rPr lang="en-US" dirty="0"/>
              <a:t>Review performance</a:t>
            </a:r>
          </a:p>
          <a:p>
            <a:r>
              <a:rPr lang="en-US" dirty="0"/>
              <a:t>Board response as appropriate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631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Example – Operational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555301" cy="50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Performance and the Board-CEO Relationship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board has one employee – the CEO</a:t>
            </a:r>
          </a:p>
          <a:p>
            <a:r>
              <a:rPr lang="en-US" dirty="0"/>
              <a:t>Organizational and CEO performance are one in the same</a:t>
            </a:r>
          </a:p>
          <a:p>
            <a:r>
              <a:rPr lang="en-US" dirty="0"/>
              <a:t>CEO performance should be assess against stated expectations</a:t>
            </a:r>
          </a:p>
          <a:p>
            <a:pPr lvl="1"/>
            <a:r>
              <a:rPr lang="en-US" dirty="0"/>
              <a:t>No informal, verbal “understandings”</a:t>
            </a:r>
          </a:p>
          <a:p>
            <a:pPr lvl="1"/>
            <a:r>
              <a:rPr lang="en-US" dirty="0"/>
              <a:t>Performance assessment should involve the entire board</a:t>
            </a:r>
          </a:p>
          <a:p>
            <a:r>
              <a:rPr lang="en-US" dirty="0"/>
              <a:t>Clear feedback and honest discussion is critical</a:t>
            </a:r>
          </a:p>
          <a:p>
            <a:pPr lvl="1"/>
            <a:r>
              <a:rPr lang="en-US" dirty="0"/>
              <a:t>Formal response to performance monitoring reports</a:t>
            </a:r>
          </a:p>
          <a:p>
            <a:pPr lvl="1"/>
            <a:r>
              <a:rPr lang="en-US" dirty="0"/>
              <a:t>Action plans required as needed</a:t>
            </a:r>
          </a:p>
          <a:p>
            <a:pPr lvl="1"/>
            <a:r>
              <a:rPr lang="en-US" dirty="0"/>
              <a:t>Constructive dialog with the CEO</a:t>
            </a:r>
          </a:p>
          <a:p>
            <a:r>
              <a:rPr lang="en-US" dirty="0"/>
              <a:t>CEO performance is the board’s judgment aided by performance monitoring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dirty="0"/>
              <a:t>Perspectives in Measuring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8077200" cy="55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57" y="76200"/>
            <a:ext cx="8229600" cy="510821"/>
          </a:xfrm>
        </p:spPr>
        <p:txBody>
          <a:bodyPr>
            <a:noAutofit/>
          </a:bodyPr>
          <a:lstStyle/>
          <a:p>
            <a:r>
              <a:rPr lang="en-US" sz="3600" dirty="0"/>
              <a:t>What can go wrong?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8" y="898917"/>
            <a:ext cx="8231516" cy="580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Session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/>
              <a:t>The session should help you:</a:t>
            </a:r>
          </a:p>
          <a:p>
            <a:pPr>
              <a:spcAft>
                <a:spcPts val="1800"/>
              </a:spcAft>
            </a:pPr>
            <a:r>
              <a:rPr lang="en-US" dirty="0"/>
              <a:t>Understands the board’s role in monitoring performance.</a:t>
            </a:r>
          </a:p>
          <a:p>
            <a:pPr>
              <a:spcAft>
                <a:spcPts val="1800"/>
              </a:spcAft>
            </a:pPr>
            <a:r>
              <a:rPr lang="en-US" dirty="0"/>
              <a:t>Decide what to measure and monitor at the board level. </a:t>
            </a:r>
          </a:p>
          <a:p>
            <a:pPr>
              <a:spcAft>
                <a:spcPts val="1800"/>
              </a:spcAft>
            </a:pPr>
            <a:r>
              <a:rPr lang="en-US" dirty="0"/>
              <a:t>Be a more informed consumer of performance data.</a:t>
            </a:r>
          </a:p>
          <a:p>
            <a:pPr>
              <a:spcAft>
                <a:spcPts val="1800"/>
              </a:spcAft>
            </a:pPr>
            <a:r>
              <a:rPr lang="en-US" dirty="0"/>
              <a:t>Determine what to do after reviewing performance information.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5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Take 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Measuring nonprofit performance is important, especially results</a:t>
            </a:r>
          </a:p>
          <a:p>
            <a:r>
              <a:rPr lang="en-US" dirty="0"/>
              <a:t>The board has a special role in monitoring performance</a:t>
            </a:r>
          </a:p>
          <a:p>
            <a:r>
              <a:rPr lang="en-US" dirty="0"/>
              <a:t>Success factors:</a:t>
            </a:r>
          </a:p>
          <a:p>
            <a:pPr lvl="1"/>
            <a:r>
              <a:rPr lang="en-US" dirty="0"/>
              <a:t>Monitoring purpose is understood</a:t>
            </a:r>
          </a:p>
          <a:p>
            <a:pPr lvl="1"/>
            <a:r>
              <a:rPr lang="en-US" dirty="0"/>
              <a:t>Approach is systematic and sustained</a:t>
            </a:r>
          </a:p>
          <a:p>
            <a:pPr lvl="1"/>
            <a:r>
              <a:rPr lang="en-US" dirty="0"/>
              <a:t>Practical problems are acknowledged and addressed</a:t>
            </a:r>
          </a:p>
          <a:p>
            <a:pPr lvl="1"/>
            <a:r>
              <a:rPr lang="en-US" dirty="0"/>
              <a:t>Board and CEO leadership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Resources:</a:t>
            </a:r>
          </a:p>
          <a:p>
            <a:pPr marL="300038" lvl="1" indent="0">
              <a:buNone/>
            </a:pPr>
            <a:endParaRPr lang="en-US" dirty="0"/>
          </a:p>
          <a:p>
            <a:pPr marL="300038" lvl="1" indent="0">
              <a:buNone/>
            </a:pPr>
            <a:r>
              <a:rPr lang="en-US" dirty="0"/>
              <a:t>My website:  </a:t>
            </a:r>
            <a:r>
              <a:rPr lang="en-US" dirty="0">
                <a:hlinkClick r:id="rId3"/>
              </a:rPr>
              <a:t>www.robingates.net/nonprofit-board-governance/</a:t>
            </a:r>
            <a:endParaRPr lang="en-US" dirty="0"/>
          </a:p>
          <a:p>
            <a:pPr marL="600075" lvl="2" indent="0">
              <a:buNone/>
            </a:pPr>
            <a:endParaRPr lang="en-US" sz="1600" dirty="0"/>
          </a:p>
          <a:p>
            <a:pPr marL="300038" lvl="1" indent="0">
              <a:buNone/>
            </a:pPr>
            <a:r>
              <a:rPr lang="en-US" dirty="0"/>
              <a:t>Guidestar Platinum Program: </a:t>
            </a:r>
            <a:r>
              <a:rPr lang="en-US" dirty="0">
                <a:hlinkClick r:id="rId4"/>
              </a:rPr>
              <a:t>https://learn.guidestar.org/platinum</a:t>
            </a:r>
            <a:endParaRPr lang="en-US" dirty="0"/>
          </a:p>
          <a:p>
            <a:pPr marL="300038" lvl="1" indent="0">
              <a:buNone/>
            </a:pPr>
            <a:endParaRPr lang="en-US" dirty="0"/>
          </a:p>
          <a:p>
            <a:pPr marL="300038" lvl="1" indent="0">
              <a:buNone/>
            </a:pPr>
            <a:r>
              <a:rPr lang="en-US" dirty="0"/>
              <a:t>Leap of Reason website: </a:t>
            </a:r>
            <a:r>
              <a:rPr lang="en-US" dirty="0">
                <a:hlinkClick r:id="rId5"/>
              </a:rPr>
              <a:t>http://leapofreason.org/</a:t>
            </a:r>
            <a:endParaRPr lang="en-US" dirty="0"/>
          </a:p>
          <a:p>
            <a:pPr marL="300038" lvl="1" indent="0">
              <a:buNone/>
            </a:pPr>
            <a:endParaRPr lang="en-US" dirty="0"/>
          </a:p>
          <a:p>
            <a:pPr marL="300038" lvl="1" indent="0">
              <a:buNone/>
            </a:pPr>
            <a:r>
              <a:rPr lang="en-US" dirty="0"/>
              <a:t>Carver website:  </a:t>
            </a:r>
            <a:r>
              <a:rPr lang="en-US" dirty="0">
                <a:hlinkClick r:id="rId6"/>
              </a:rPr>
              <a:t>www.policygovernance.com</a:t>
            </a:r>
            <a:endParaRPr lang="en-US" dirty="0"/>
          </a:p>
          <a:p>
            <a:pPr marL="600075" lvl="2" indent="0">
              <a:buNone/>
            </a:pPr>
            <a:endParaRPr lang="en-US" sz="1600" dirty="0"/>
          </a:p>
          <a:p>
            <a:pPr marL="300038" lvl="1" indent="0">
              <a:buNone/>
            </a:pPr>
            <a:r>
              <a:rPr lang="en-US" dirty="0"/>
              <a:t>BoardSource:  </a:t>
            </a:r>
            <a:r>
              <a:rPr lang="en-US" dirty="0">
                <a:hlinkClick r:id="rId7"/>
              </a:rPr>
              <a:t>www.boardsource.org</a:t>
            </a:r>
            <a:endParaRPr lang="en-US" dirty="0"/>
          </a:p>
          <a:p>
            <a:pPr marL="300038" lvl="1" indent="0"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Video 1 for United Way Presentation 2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2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noFill/>
        </p:spPr>
        <p:txBody>
          <a:bodyPr>
            <a:normAutofit/>
          </a:bodyPr>
          <a:lstStyle/>
          <a:p>
            <a:r>
              <a:rPr lang="en-US" sz="3600" dirty="0"/>
              <a:t>Why measuring performance is important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417638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Governance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Improvement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Funders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/>
              <a:t>Focus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38600" y="1419630"/>
            <a:ext cx="4648200" cy="1933169"/>
            <a:chOff x="4486857" y="1238467"/>
            <a:chExt cx="4657143" cy="21565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6857" y="1238467"/>
              <a:ext cx="1909400" cy="13262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857" y="2385528"/>
              <a:ext cx="4657143" cy="100952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38600" y="3733800"/>
            <a:ext cx="4648200" cy="2438400"/>
            <a:chOff x="457200" y="3955188"/>
            <a:chExt cx="5380952" cy="2766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955188"/>
              <a:ext cx="5380952" cy="18857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5840901"/>
              <a:ext cx="3396504" cy="88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8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840" y="259205"/>
            <a:ext cx="4717852" cy="1143000"/>
          </a:xfrm>
        </p:spPr>
        <p:txBody>
          <a:bodyPr>
            <a:noAutofit/>
          </a:bodyPr>
          <a:lstStyle/>
          <a:p>
            <a:r>
              <a:rPr lang="en-US" sz="3200" dirty="0"/>
              <a:t>What performance measurement problems do you face?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81790" y="498539"/>
            <a:ext cx="1602342" cy="1689661"/>
            <a:chOff x="487110" y="511174"/>
            <a:chExt cx="1602342" cy="16896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10" y="511174"/>
              <a:ext cx="1602342" cy="132032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2922" y="1831503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Feel blind?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757401" y="273411"/>
            <a:ext cx="2362200" cy="1711629"/>
            <a:chOff x="6699052" y="573431"/>
            <a:chExt cx="2362200" cy="17116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573431"/>
              <a:ext cx="1981200" cy="130346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699052" y="1915728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Too much information?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02072" y="1682450"/>
            <a:ext cx="2209799" cy="2267100"/>
            <a:chOff x="3744606" y="1290966"/>
            <a:chExt cx="2209799" cy="22671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426" y="1290966"/>
              <a:ext cx="2042160" cy="185444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744606" y="3188734"/>
              <a:ext cx="2209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Missing something?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5131" y="2309941"/>
            <a:ext cx="2948054" cy="1679810"/>
            <a:chOff x="369419" y="2391844"/>
            <a:chExt cx="2948054" cy="167981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19" y="2391844"/>
              <a:ext cx="1669001" cy="167981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869673" y="2818927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What do we do now?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3707" y="4349926"/>
            <a:ext cx="6339493" cy="2222221"/>
            <a:chOff x="735898" y="4391703"/>
            <a:chExt cx="6339493" cy="2222221"/>
          </a:xfrm>
        </p:grpSpPr>
        <p:sp>
          <p:nvSpPr>
            <p:cNvPr id="24" name="TextBox 23"/>
            <p:cNvSpPr txBox="1"/>
            <p:nvPr/>
          </p:nvSpPr>
          <p:spPr>
            <a:xfrm>
              <a:off x="1975542" y="6244592"/>
              <a:ext cx="3860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 agreement on standards?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98" y="4391703"/>
              <a:ext cx="6339493" cy="196464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428465" y="2023873"/>
            <a:ext cx="1756687" cy="2192958"/>
            <a:chOff x="7074679" y="2354372"/>
            <a:chExt cx="1756687" cy="21929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4679" y="2354372"/>
              <a:ext cx="1727645" cy="182362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131221" y="4177998"/>
              <a:ext cx="17001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Is trust enough?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20138" y="4454163"/>
            <a:ext cx="1973622" cy="1727144"/>
            <a:chOff x="6920138" y="4454163"/>
            <a:chExt cx="1973622" cy="17271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138" y="4454163"/>
              <a:ext cx="1973622" cy="131603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44949" y="5811975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 money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46" y="165470"/>
            <a:ext cx="8458200" cy="1144173"/>
          </a:xfrm>
        </p:spPr>
        <p:txBody>
          <a:bodyPr>
            <a:normAutofit/>
          </a:bodyPr>
          <a:lstStyle/>
          <a:p>
            <a:r>
              <a:rPr lang="en-US" sz="3600" dirty="0"/>
              <a:t>The Board’s Role in Reviewing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Governing</a:t>
            </a:r>
          </a:p>
          <a:p>
            <a:pPr lvl="1"/>
            <a:r>
              <a:rPr lang="en-US" dirty="0"/>
              <a:t>Assuring the organization gets results (outcomes or ends)</a:t>
            </a:r>
          </a:p>
          <a:p>
            <a:pPr lvl="1"/>
            <a:r>
              <a:rPr lang="en-US" dirty="0"/>
              <a:t>Assuring results are achieved in an acceptable manner (means or operations)</a:t>
            </a:r>
          </a:p>
          <a:p>
            <a:pPr lvl="2"/>
            <a:r>
              <a:rPr lang="en-US" dirty="0"/>
              <a:t>Ethically</a:t>
            </a:r>
          </a:p>
          <a:p>
            <a:pPr lvl="2"/>
            <a:r>
              <a:rPr lang="en-US" dirty="0"/>
              <a:t>Legally</a:t>
            </a:r>
          </a:p>
          <a:p>
            <a:pPr lvl="2"/>
            <a:r>
              <a:rPr lang="en-US" dirty="0"/>
              <a:t>Sustainably</a:t>
            </a:r>
          </a:p>
          <a:p>
            <a:pPr lvl="1"/>
            <a:r>
              <a:rPr lang="en-US" dirty="0"/>
              <a:t>CEO accountability for ends and means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Advising</a:t>
            </a:r>
          </a:p>
          <a:p>
            <a:pPr lvl="1"/>
            <a:r>
              <a:rPr lang="en-US" dirty="0"/>
              <a:t>Helping solve organization problems</a:t>
            </a:r>
          </a:p>
          <a:p>
            <a:pPr lvl="1"/>
            <a:r>
              <a:rPr lang="en-US" dirty="0"/>
              <a:t>Assisting the CEO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Operational Duties of the Board</a:t>
            </a:r>
          </a:p>
          <a:p>
            <a:pPr lvl="1"/>
            <a:r>
              <a:rPr lang="en-US" dirty="0"/>
              <a:t>Fundraising</a:t>
            </a:r>
          </a:p>
          <a:p>
            <a:pPr lvl="1"/>
            <a:r>
              <a:rPr lang="en-US" dirty="0"/>
              <a:t>Marketing</a:t>
            </a:r>
          </a:p>
          <a:p>
            <a:pPr lvl="1"/>
            <a:r>
              <a:rPr lang="en-US" dirty="0"/>
              <a:t>Advocacy</a:t>
            </a:r>
          </a:p>
          <a:p>
            <a:pPr lvl="1"/>
            <a:r>
              <a:rPr lang="en-US" dirty="0"/>
              <a:t>Planning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Board Member Development and Education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3200400"/>
            <a:ext cx="3505200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Ask:</a:t>
            </a:r>
          </a:p>
          <a:p>
            <a:pPr marL="182880" lvl="1"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Why are we measuring or monitoring this?</a:t>
            </a:r>
          </a:p>
          <a:p>
            <a:pPr marL="182880" lvl="1"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What actions will we take as a result?</a:t>
            </a:r>
          </a:p>
        </p:txBody>
      </p:sp>
    </p:spTree>
    <p:extLst>
      <p:ext uri="{BB962C8B-B14F-4D97-AF65-F5344CB8AC3E}">
        <p14:creationId xmlns:p14="http://schemas.microsoft.com/office/powerpoint/2010/main" val="38834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Measurement and Board Governance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9" y="1061746"/>
            <a:ext cx="8077200" cy="56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Model for Performance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870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logic model provides the causal linkage between what an organization does and the results or outcomes it achieves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55" y="4494307"/>
            <a:ext cx="8797290" cy="7681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30646" y="292866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Board focus here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545046" y="3515955"/>
            <a:ext cx="0" cy="845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46240" y="2928667"/>
            <a:ext cx="233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Operational focus here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90530" y="3564577"/>
            <a:ext cx="1038670" cy="797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30723" y="3564577"/>
            <a:ext cx="76200" cy="797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817050" y="3564577"/>
            <a:ext cx="674404" cy="7973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3059"/>
          </a:xfrm>
        </p:spPr>
        <p:txBody>
          <a:bodyPr>
            <a:normAutofit/>
          </a:bodyPr>
          <a:lstStyle/>
          <a:p>
            <a:r>
              <a:rPr lang="en-US" sz="3600" dirty="0"/>
              <a:t>Defining Outcomes or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3608" y="2514600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/>
              <a:t>Three practical questions</a:t>
            </a:r>
          </a:p>
          <a:p>
            <a:pPr lvl="1"/>
            <a:r>
              <a:rPr lang="en-US" dirty="0"/>
              <a:t>Who should benefit?</a:t>
            </a:r>
          </a:p>
          <a:p>
            <a:pPr lvl="1"/>
            <a:r>
              <a:rPr lang="en-US" dirty="0"/>
              <a:t>What are the benefits?</a:t>
            </a:r>
          </a:p>
          <a:p>
            <a:pPr lvl="1"/>
            <a:r>
              <a:rPr lang="en-US" dirty="0"/>
              <a:t>What should it cost to achieve the benefits?</a:t>
            </a:r>
          </a:p>
          <a:p>
            <a:r>
              <a:rPr lang="en-US" dirty="0"/>
              <a:t>Guidelines for defining outcomes</a:t>
            </a:r>
          </a:p>
          <a:p>
            <a:pPr lvl="1"/>
            <a:r>
              <a:rPr lang="en-US" dirty="0"/>
              <a:t>Separate activities and outputs from outcomes or results</a:t>
            </a:r>
          </a:p>
          <a:p>
            <a:pPr lvl="1"/>
            <a:r>
              <a:rPr lang="en-US" dirty="0"/>
              <a:t>Avoid verbs that focus on means (help, provide, assist, and educate) or effort (support, endeavor)</a:t>
            </a:r>
          </a:p>
          <a:p>
            <a:pPr lvl="1"/>
            <a:r>
              <a:rPr lang="en-US" dirty="0"/>
              <a:t>The recipient should be the subject. 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7B88A-44B3-4558-BD7F-421C038B1113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98477" y="1270593"/>
            <a:ext cx="5943600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Outcomes or results describe the effect an organization seeks to have on the outside world. The organization exists only to produce worthwhile results.</a:t>
            </a:r>
          </a:p>
        </p:txBody>
      </p:sp>
    </p:spTree>
    <p:extLst>
      <p:ext uri="{BB962C8B-B14F-4D97-AF65-F5344CB8AC3E}">
        <p14:creationId xmlns:p14="http://schemas.microsoft.com/office/powerpoint/2010/main" val="28851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12992</TotalTime>
  <Words>627</Words>
  <Application>Microsoft Office PowerPoint</Application>
  <PresentationFormat>On-screen Show (4:3)</PresentationFormat>
  <Paragraphs>151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Office Theme</vt:lpstr>
      <vt:lpstr>Are We Getting Results Yet?  The Board’s Role in Measuring and Monitoring Performance</vt:lpstr>
      <vt:lpstr>Session Objectives</vt:lpstr>
      <vt:lpstr>PowerPoint Presentation</vt:lpstr>
      <vt:lpstr>Why measuring performance is important </vt:lpstr>
      <vt:lpstr>What performance measurement problems do you face?</vt:lpstr>
      <vt:lpstr>The Board’s Role in Reviewing Performance</vt:lpstr>
      <vt:lpstr>Measurement and Board Governance</vt:lpstr>
      <vt:lpstr>Logic Model for Performance Measurement</vt:lpstr>
      <vt:lpstr>Defining Outcomes or Results</vt:lpstr>
      <vt:lpstr>Case Study – Nature Conservancy</vt:lpstr>
      <vt:lpstr>Case Study – Engineers Without Borders</vt:lpstr>
      <vt:lpstr>The Monitoring Process</vt:lpstr>
      <vt:lpstr>Monitoring Methods</vt:lpstr>
      <vt:lpstr>Example - Outcomes</vt:lpstr>
      <vt:lpstr>Board Monitoring of Operations Performance</vt:lpstr>
      <vt:lpstr>Example – Operational Requirements</vt:lpstr>
      <vt:lpstr>Performance and the Board-CEO Relationship</vt:lpstr>
      <vt:lpstr>Perspectives in Measuring Performance</vt:lpstr>
      <vt:lpstr>What can go wrong?</vt:lpstr>
      <vt:lpstr>Take Aways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</dc:creator>
  <cp:lastModifiedBy>Robin Gates</cp:lastModifiedBy>
  <cp:revision>238</cp:revision>
  <cp:lastPrinted>2016-11-04T18:46:13Z</cp:lastPrinted>
  <dcterms:created xsi:type="dcterms:W3CDTF">2013-09-10T17:24:05Z</dcterms:created>
  <dcterms:modified xsi:type="dcterms:W3CDTF">2016-11-04T22:24:06Z</dcterms:modified>
</cp:coreProperties>
</file>